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2EA8BA51-8055-4702-B5D9-10D6A92BAE21}" type="datetimeFigureOut">
              <a:rPr lang="en-US" smtClean="0"/>
              <a:pPr/>
              <a:t>2/26/2026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283E95D-6096-4D38-B056-580B15A55CCF}"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283E95D-6096-4D38-B056-580B15A55C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283E95D-6096-4D38-B056-580B15A55C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283E95D-6096-4D38-B056-580B15A55C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2EA8BA51-8055-4702-B5D9-10D6A92BAE21}" type="datetimeFigureOut">
              <a:rPr lang="en-US" smtClean="0"/>
              <a:pPr/>
              <a:t>2/26/2026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283E95D-6096-4D38-B056-580B15A55CCF}"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9283E95D-6096-4D38-B056-580B15A55CCF}"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9283E95D-6096-4D38-B056-580B15A55C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283E95D-6096-4D38-B056-580B15A55CCF}"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EA8BA51-8055-4702-B5D9-10D6A92BAE21}" type="datetimeFigureOut">
              <a:rPr lang="en-US" smtClean="0"/>
              <a:pPr/>
              <a:t>2/26/2026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283E95D-6096-4D38-B056-580B15A55C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2EA8BA51-8055-4702-B5D9-10D6A92BAE21}" type="datetimeFigureOut">
              <a:rPr lang="en-US" smtClean="0"/>
              <a:pPr/>
              <a:t>2/26/2026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283E95D-6096-4D38-B056-580B15A55CCF}"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2EA8BA51-8055-4702-B5D9-10D6A92BAE21}" type="datetimeFigureOut">
              <a:rPr lang="en-US" smtClean="0"/>
              <a:pPr/>
              <a:t>2/26/2026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283E95D-6096-4D38-B056-580B15A55CCF}"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EA8BA51-8055-4702-B5D9-10D6A92BAE21}" type="datetimeFigureOut">
              <a:rPr lang="en-US" smtClean="0"/>
              <a:pPr/>
              <a:t>2/26/2026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283E95D-6096-4D38-B056-580B15A55CCF}"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Law of Demand</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Law of Demand</a:t>
            </a:r>
            <a:endParaRPr lang="en-US" dirty="0"/>
          </a:p>
        </p:txBody>
      </p:sp>
      <p:sp>
        <p:nvSpPr>
          <p:cNvPr id="3" name="Content Placeholder 2"/>
          <p:cNvSpPr>
            <a:spLocks noGrp="1"/>
          </p:cNvSpPr>
          <p:nvPr>
            <p:ph idx="1"/>
          </p:nvPr>
        </p:nvSpPr>
        <p:spPr/>
        <p:txBody>
          <a:bodyPr>
            <a:normAutofit fontScale="85000" lnSpcReduction="20000"/>
          </a:bodyPr>
          <a:lstStyle/>
          <a:p>
            <a:pPr algn="just" fontAlgn="base">
              <a:buNone/>
            </a:pPr>
            <a:r>
              <a:rPr lang="en-US" b="1" dirty="0"/>
              <a:t>Law of Demand</a:t>
            </a:r>
            <a:r>
              <a:rPr lang="en-US" dirty="0"/>
              <a:t> states that there is an </a:t>
            </a:r>
            <a:r>
              <a:rPr lang="en-US" b="1" dirty="0"/>
              <a:t>inverse relationship between the price and quantity demanded of a commodity</a:t>
            </a:r>
            <a:r>
              <a:rPr lang="en-US" dirty="0"/>
              <a:t>, keeping other factors constant or ceteris paribus. It is also known as the</a:t>
            </a:r>
            <a:r>
              <a:rPr lang="en-US" b="1" dirty="0"/>
              <a:t> First Law of Purchase</a:t>
            </a:r>
            <a:r>
              <a:rPr lang="en-US" dirty="0"/>
              <a:t>.</a:t>
            </a:r>
          </a:p>
          <a:p>
            <a:pPr algn="just" fontAlgn="base">
              <a:buNone/>
            </a:pPr>
            <a:r>
              <a:rPr lang="en-US" dirty="0"/>
              <a:t>There are several other factors besides the price of the given commodity that affect the quantity demanded of a commodity. Therefore, in order to understand the separate influence of one factor affecting the demand, it is essential that the other factors are kept constant. Hence, under the Law of Demand, it is assumed that other factors are constant. </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Assumptions of Law of Demand</a:t>
            </a:r>
            <a:endParaRPr lang="en-US" dirty="0"/>
          </a:p>
        </p:txBody>
      </p:sp>
      <p:sp>
        <p:nvSpPr>
          <p:cNvPr id="3" name="Content Placeholder 2"/>
          <p:cNvSpPr>
            <a:spLocks noGrp="1"/>
          </p:cNvSpPr>
          <p:nvPr>
            <p:ph idx="1"/>
          </p:nvPr>
        </p:nvSpPr>
        <p:spPr/>
        <p:txBody>
          <a:bodyPr>
            <a:normAutofit fontScale="92500" lnSpcReduction="20000"/>
          </a:bodyPr>
          <a:lstStyle/>
          <a:p>
            <a:pPr algn="just" fontAlgn="base">
              <a:buNone/>
            </a:pPr>
            <a:r>
              <a:rPr lang="en-US" b="1" dirty="0" smtClean="0"/>
              <a:t>The </a:t>
            </a:r>
            <a:r>
              <a:rPr lang="en-US" b="1" dirty="0"/>
              <a:t>assumptions on which the Law of Demand is based are as follows:</a:t>
            </a:r>
          </a:p>
          <a:p>
            <a:pPr algn="just" fontAlgn="base"/>
            <a:r>
              <a:rPr lang="en-US" dirty="0"/>
              <a:t>The price of substitute goods does not change.</a:t>
            </a:r>
          </a:p>
          <a:p>
            <a:pPr algn="just" fontAlgn="base"/>
            <a:r>
              <a:rPr lang="en-US" dirty="0"/>
              <a:t>The price of complementary goods also remains constant.</a:t>
            </a:r>
          </a:p>
          <a:p>
            <a:pPr algn="just" fontAlgn="base"/>
            <a:r>
              <a:rPr lang="en-US" dirty="0"/>
              <a:t>The income of the consumer does not change. </a:t>
            </a:r>
          </a:p>
          <a:p>
            <a:pPr algn="just" fontAlgn="base"/>
            <a:r>
              <a:rPr lang="en-US" dirty="0"/>
              <a:t>Tastes and preferences of the consumers remain the same.</a:t>
            </a:r>
          </a:p>
          <a:p>
            <a:pPr algn="just" fontAlgn="base"/>
            <a:r>
              <a:rPr lang="en-US" dirty="0"/>
              <a:t>People do not expect the future price of the commodity to change. </a:t>
            </a:r>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Demand Schedule</a:t>
            </a:r>
            <a:endParaRPr lang="en-US" dirty="0"/>
          </a:p>
        </p:txBody>
      </p:sp>
      <p:pic>
        <p:nvPicPr>
          <p:cNvPr id="4" name="Content Placeholder 3" descr="Screenshot 2025-05-30 205722.png"/>
          <p:cNvPicPr>
            <a:picLocks noGrp="1" noChangeAspect="1"/>
          </p:cNvPicPr>
          <p:nvPr>
            <p:ph idx="1"/>
          </p:nvPr>
        </p:nvPicPr>
        <p:blipFill>
          <a:blip r:embed="rId2"/>
          <a:stretch>
            <a:fillRect/>
          </a:stretch>
        </p:blipFill>
        <p:spPr>
          <a:xfrm>
            <a:off x="1676400" y="1600200"/>
            <a:ext cx="5562240" cy="452596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Demand Curve</a:t>
            </a:r>
            <a:endParaRPr lang="en-US" b="1" dirty="0"/>
          </a:p>
        </p:txBody>
      </p:sp>
      <p:pic>
        <p:nvPicPr>
          <p:cNvPr id="4" name="Content Placeholder 3" descr="Screenshot 2025-05-30 205746.png"/>
          <p:cNvPicPr>
            <a:picLocks noGrp="1" noChangeAspect="1"/>
          </p:cNvPicPr>
          <p:nvPr>
            <p:ph idx="1"/>
          </p:nvPr>
        </p:nvPicPr>
        <p:blipFill>
          <a:blip r:embed="rId2"/>
          <a:stretch>
            <a:fillRect/>
          </a:stretch>
        </p:blipFill>
        <p:spPr>
          <a:xfrm>
            <a:off x="2180891" y="2056348"/>
            <a:ext cx="4782218" cy="3705742"/>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TotalTime>
  <Words>35</Words>
  <Application>Microsoft Office PowerPoint</Application>
  <PresentationFormat>On-screen Show (4:3)</PresentationFormat>
  <Paragraphs>13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Foundry</vt:lpstr>
      <vt:lpstr>Law of Demand</vt:lpstr>
      <vt:lpstr>Law of Demand</vt:lpstr>
      <vt:lpstr>Assumptions of Law of Demand</vt:lpstr>
      <vt:lpstr>Demand Schedule</vt:lpstr>
      <vt:lpstr>Demand Curve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of Demand</dc:title>
  <dc:creator>Hp</dc:creator>
  <cp:lastModifiedBy>Hp</cp:lastModifiedBy>
  <cp:revision>2</cp:revision>
  <dcterms:created xsi:type="dcterms:W3CDTF">2025-05-30T15:25:06Z</dcterms:created>
  <dcterms:modified xsi:type="dcterms:W3CDTF">2026-02-26T15:01:01Z</dcterms:modified>
</cp:coreProperties>
</file>